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Lora"/>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Lora-bold.fntdata"/><Relationship Id="rId16" Type="http://schemas.openxmlformats.org/officeDocument/2006/relationships/font" Target="fonts/Lora-regular.fntdata"/><Relationship Id="rId5" Type="http://schemas.openxmlformats.org/officeDocument/2006/relationships/slide" Target="slides/slide1.xml"/><Relationship Id="rId19" Type="http://schemas.openxmlformats.org/officeDocument/2006/relationships/font" Target="fonts/Lora-boldItalic.fntdata"/><Relationship Id="rId6" Type="http://schemas.openxmlformats.org/officeDocument/2006/relationships/slide" Target="slides/slide2.xml"/><Relationship Id="rId18" Type="http://schemas.openxmlformats.org/officeDocument/2006/relationships/font" Target="fonts/Lora-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50"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181A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25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12.png"/><Relationship Id="rId7"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59" name="Shape 59"/>
        <p:cNvGrpSpPr/>
        <p:nvPr/>
      </p:nvGrpSpPr>
      <p:grpSpPr>
        <a:xfrm>
          <a:off x="0" y="0"/>
          <a:ext cx="0" cy="0"/>
          <a:chOff x="0" y="0"/>
          <a:chExt cx="0" cy="0"/>
        </a:xfrm>
      </p:grpSpPr>
      <p:pic>
        <p:nvPicPr>
          <p:cNvPr descr="preencoded.png" id="60" name="Google Shape;60;p1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1" name="Google Shape;61;p14"/>
          <p:cNvSpPr/>
          <p:nvPr/>
        </p:nvSpPr>
        <p:spPr>
          <a:xfrm>
            <a:off x="6135975" y="1320600"/>
            <a:ext cx="7656600" cy="2769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Traffic Signal Management </a:t>
            </a:r>
            <a:br>
              <a:rPr b="0" i="0" lang="en-US" sz="4400" u="none" cap="none" strike="noStrike">
                <a:solidFill>
                  <a:srgbClr val="F98AC7"/>
                </a:solidFill>
                <a:latin typeface="Lora"/>
                <a:ea typeface="Lora"/>
                <a:cs typeface="Lora"/>
                <a:sym typeface="Lora"/>
              </a:rPr>
            </a:br>
            <a:r>
              <a:rPr b="0" i="0" lang="en-US" sz="4400" u="none" cap="none" strike="noStrike">
                <a:solidFill>
                  <a:srgbClr val="F98AC7"/>
                </a:solidFill>
                <a:latin typeface="Lora"/>
                <a:ea typeface="Lora"/>
                <a:cs typeface="Lora"/>
                <a:sym typeface="Lora"/>
              </a:rPr>
              <a:t>&amp; Control System: </a:t>
            </a:r>
            <a:br>
              <a:rPr b="0" i="0" lang="en-US" sz="4400" u="none" cap="none" strike="noStrike">
                <a:solidFill>
                  <a:srgbClr val="F98AC7"/>
                </a:solidFill>
                <a:latin typeface="Lora"/>
                <a:ea typeface="Lora"/>
                <a:cs typeface="Lora"/>
                <a:sym typeface="Lora"/>
              </a:rPr>
            </a:br>
            <a:r>
              <a:rPr b="0" i="0" lang="en-US" sz="4400" u="none" cap="none" strike="noStrike">
                <a:solidFill>
                  <a:srgbClr val="F98AC7"/>
                </a:solidFill>
                <a:latin typeface="Lora"/>
                <a:ea typeface="Lora"/>
                <a:cs typeface="Lora"/>
                <a:sym typeface="Lora"/>
              </a:rPr>
              <a:t>Optimising Flow</a:t>
            </a:r>
            <a:endParaRPr b="0" i="0" sz="4400" u="none" cap="none" strike="noStrike"/>
          </a:p>
        </p:txBody>
      </p:sp>
      <p:sp>
        <p:nvSpPr>
          <p:cNvPr id="62" name="Google Shape;62;p14"/>
          <p:cNvSpPr/>
          <p:nvPr/>
        </p:nvSpPr>
        <p:spPr>
          <a:xfrm>
            <a:off x="9657849" y="5781650"/>
            <a:ext cx="1986000" cy="383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1" i="0" lang="en-US" sz="1850" u="none" cap="none" strike="noStrike">
                <a:solidFill>
                  <a:srgbClr val="D6E5EF"/>
                </a:solidFill>
                <a:latin typeface="Arial"/>
                <a:ea typeface="Arial"/>
                <a:cs typeface="Arial"/>
                <a:sym typeface="Arial"/>
              </a:rPr>
              <a:t>Team Members:</a:t>
            </a:r>
            <a:endParaRPr b="0" i="0" sz="1850" u="none" cap="none" strike="noStrike"/>
          </a:p>
        </p:txBody>
      </p:sp>
      <p:sp>
        <p:nvSpPr>
          <p:cNvPr id="63" name="Google Shape;63;p14"/>
          <p:cNvSpPr/>
          <p:nvPr/>
        </p:nvSpPr>
        <p:spPr>
          <a:xfrm>
            <a:off x="10527500" y="6390200"/>
            <a:ext cx="37413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Sai Khushee (230701276)</a:t>
            </a:r>
            <a:br>
              <a:rPr b="0" i="0" lang="en-US" sz="1850" u="none" cap="none" strike="noStrike">
                <a:solidFill>
                  <a:srgbClr val="D6E5EF"/>
                </a:solidFill>
                <a:latin typeface="Arial"/>
                <a:ea typeface="Arial"/>
                <a:cs typeface="Arial"/>
                <a:sym typeface="Arial"/>
              </a:rPr>
            </a:br>
            <a:r>
              <a:rPr b="0" i="0" lang="en-US" sz="1850" u="none" cap="none" strike="noStrike">
                <a:solidFill>
                  <a:srgbClr val="D6E5EF"/>
                </a:solidFill>
                <a:latin typeface="Arial"/>
                <a:ea typeface="Arial"/>
                <a:cs typeface="Arial"/>
                <a:sym typeface="Arial"/>
              </a:rPr>
              <a:t>Shankaranarayanan (230701306)</a:t>
            </a:r>
            <a:br>
              <a:rPr b="0" i="0" lang="en-US" sz="1850" u="none" cap="none" strike="noStrike">
                <a:solidFill>
                  <a:srgbClr val="D6E5EF"/>
                </a:solidFill>
                <a:latin typeface="Arial"/>
                <a:ea typeface="Arial"/>
                <a:cs typeface="Arial"/>
                <a:sym typeface="Arial"/>
              </a:rPr>
            </a:br>
            <a:r>
              <a:rPr b="0" i="0" lang="en-US" sz="1850" u="none" cap="none" strike="noStrike">
                <a:solidFill>
                  <a:srgbClr val="D6E5EF"/>
                </a:solidFill>
                <a:latin typeface="Arial"/>
                <a:ea typeface="Arial"/>
                <a:cs typeface="Arial"/>
                <a:sym typeface="Arial"/>
              </a:rPr>
              <a:t>Sentamizh (230701301)</a:t>
            </a:r>
            <a:endParaRPr b="0" i="0" sz="1850" u="none" cap="none" strike="noStrike"/>
          </a:p>
        </p:txBody>
      </p:sp>
      <p:sp>
        <p:nvSpPr>
          <p:cNvPr id="64" name="Google Shape;64;p14"/>
          <p:cNvSpPr/>
          <p:nvPr/>
        </p:nvSpPr>
        <p:spPr>
          <a:xfrm>
            <a:off x="12801225" y="7750575"/>
            <a:ext cx="1728000" cy="383100"/>
          </a:xfrm>
          <a:prstGeom prst="rect">
            <a:avLst/>
          </a:prstGeom>
          <a:solidFill>
            <a:srgbClr val="252833"/>
          </a:solidFill>
          <a:ln cap="flat" cmpd="sng" w="9525">
            <a:solidFill>
              <a:srgbClr val="2528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5283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preencoded.png" id="212" name="Google Shape;212;p2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13" name="Google Shape;213;p23"/>
          <p:cNvSpPr/>
          <p:nvPr/>
        </p:nvSpPr>
        <p:spPr>
          <a:xfrm>
            <a:off x="0" y="0"/>
            <a:ext cx="14630400" cy="8229600"/>
          </a:xfrm>
          <a:prstGeom prst="rect">
            <a:avLst/>
          </a:prstGeom>
          <a:solidFill>
            <a:srgbClr val="252833">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837724" y="1032608"/>
            <a:ext cx="57747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Future Enhancements</a:t>
            </a:r>
            <a:endParaRPr b="0" i="0" sz="4400" u="none" cap="none" strike="noStrike"/>
          </a:p>
        </p:txBody>
      </p:sp>
      <p:sp>
        <p:nvSpPr>
          <p:cNvPr id="215" name="Google Shape;215;p23"/>
          <p:cNvSpPr/>
          <p:nvPr/>
        </p:nvSpPr>
        <p:spPr>
          <a:xfrm>
            <a:off x="837725" y="2114875"/>
            <a:ext cx="12954900" cy="5415300"/>
          </a:xfrm>
          <a:prstGeom prst="rect">
            <a:avLst/>
          </a:prstGeom>
          <a:noFill/>
          <a:ln>
            <a:noFill/>
          </a:ln>
        </p:spPr>
        <p:txBody>
          <a:bodyPr anchorCtr="0" anchor="t" bIns="0" lIns="0" spcFirstLastPara="1" rIns="0" wrap="square" tIns="0">
            <a:noAutofit/>
          </a:bodyPr>
          <a:lstStyle/>
          <a:p>
            <a:pPr indent="-346075" lvl="0" marL="457200" marR="0" rtl="0" algn="l">
              <a:lnSpc>
                <a:spcPct val="162162"/>
              </a:lnSpc>
              <a:spcBef>
                <a:spcPts val="0"/>
              </a:spcBef>
              <a:spcAft>
                <a:spcPts val="0"/>
              </a:spcAft>
              <a:buClr>
                <a:srgbClr val="D6E5EF"/>
              </a:buClr>
              <a:buSzPts val="1850"/>
              <a:buFont typeface="Arial"/>
              <a:buChar char="●"/>
            </a:pPr>
            <a:r>
              <a:rPr b="1" i="0" lang="en-US" sz="1850" u="none" cap="none" strike="noStrike">
                <a:solidFill>
                  <a:srgbClr val="D6E5EF"/>
                </a:solidFill>
                <a:latin typeface="Arial"/>
                <a:ea typeface="Arial"/>
                <a:cs typeface="Arial"/>
                <a:sym typeface="Arial"/>
              </a:rPr>
              <a:t>Replace IR with more robust sensors:</a:t>
            </a:r>
            <a:r>
              <a:rPr b="0" i="0" lang="en-US" sz="1850" u="none" cap="none" strike="noStrike">
                <a:solidFill>
                  <a:srgbClr val="D6E5EF"/>
                </a:solidFill>
                <a:latin typeface="Arial"/>
                <a:ea typeface="Arial"/>
                <a:cs typeface="Arial"/>
                <a:sym typeface="Arial"/>
              </a:rPr>
              <a:t> Upgrade the vehicle detection module by using ultrasonic sensors or high-resolution cameras to increase accuracy and reliability under various weather and lighting conditions.</a:t>
            </a:r>
            <a:endParaRPr b="0" i="0" sz="1850" u="none" cap="none" strike="noStrike">
              <a:solidFill>
                <a:srgbClr val="D6E5EF"/>
              </a:solidFill>
              <a:latin typeface="Arial"/>
              <a:ea typeface="Arial"/>
              <a:cs typeface="Arial"/>
              <a:sym typeface="Arial"/>
            </a:endParaRPr>
          </a:p>
          <a:p>
            <a:pPr indent="-346075" lvl="0" marL="457200" rtl="0" algn="l">
              <a:lnSpc>
                <a:spcPct val="162162"/>
              </a:lnSpc>
              <a:spcBef>
                <a:spcPts val="0"/>
              </a:spcBef>
              <a:spcAft>
                <a:spcPts val="0"/>
              </a:spcAft>
              <a:buClr>
                <a:srgbClr val="D6E5EF"/>
              </a:buClr>
              <a:buSzPts val="1850"/>
              <a:buChar char="●"/>
            </a:pPr>
            <a:r>
              <a:rPr b="1" lang="en-US" sz="1850">
                <a:solidFill>
                  <a:srgbClr val="D6E5EF"/>
                </a:solidFill>
              </a:rPr>
              <a:t>Integrate GSM or IoT cloud for central monitoring:</a:t>
            </a:r>
            <a:r>
              <a:rPr lang="en-US" sz="1850">
                <a:solidFill>
                  <a:srgbClr val="D6E5EF"/>
                </a:solidFill>
              </a:rPr>
              <a:t> Enable real-time remote access and control through GSM networks or cloud platforms to facilitate centralised traffic management and quicker response to incidents.</a:t>
            </a:r>
            <a:endParaRPr sz="1850">
              <a:solidFill>
                <a:srgbClr val="D6E5EF"/>
              </a:solidFill>
            </a:endParaRPr>
          </a:p>
          <a:p>
            <a:pPr indent="-346075" lvl="0" marL="457200" rtl="0" algn="l">
              <a:lnSpc>
                <a:spcPct val="162162"/>
              </a:lnSpc>
              <a:spcBef>
                <a:spcPts val="0"/>
              </a:spcBef>
              <a:spcAft>
                <a:spcPts val="0"/>
              </a:spcAft>
              <a:buClr>
                <a:srgbClr val="D6E5EF"/>
              </a:buClr>
              <a:buSzPts val="1850"/>
              <a:buChar char="●"/>
            </a:pPr>
            <a:r>
              <a:rPr b="1" lang="en-US" sz="1850">
                <a:solidFill>
                  <a:srgbClr val="D6E5EF"/>
                </a:solidFill>
              </a:rPr>
              <a:t>Solar-powered traffic units:</a:t>
            </a:r>
            <a:r>
              <a:rPr lang="en-US" sz="1850">
                <a:solidFill>
                  <a:srgbClr val="D6E5EF"/>
                </a:solidFill>
              </a:rPr>
              <a:t> Implement solar panels to power traffic signal units, promoting energy efficiency and sustainability, especially in areas with limited electrical infrastructure.</a:t>
            </a:r>
            <a:endParaRPr sz="1850">
              <a:solidFill>
                <a:srgbClr val="D6E5EF"/>
              </a:solidFill>
            </a:endParaRPr>
          </a:p>
          <a:p>
            <a:pPr indent="-346075" lvl="0" marL="457200" rtl="0" algn="l">
              <a:lnSpc>
                <a:spcPct val="162162"/>
              </a:lnSpc>
              <a:spcBef>
                <a:spcPts val="0"/>
              </a:spcBef>
              <a:spcAft>
                <a:spcPts val="0"/>
              </a:spcAft>
              <a:buClr>
                <a:srgbClr val="D6E5EF"/>
              </a:buClr>
              <a:buSzPts val="1850"/>
              <a:buChar char="●"/>
            </a:pPr>
            <a:r>
              <a:rPr b="1" lang="en-US" sz="1850">
                <a:solidFill>
                  <a:srgbClr val="D6E5EF"/>
                </a:solidFill>
              </a:rPr>
              <a:t>ML-based traffic prediction for smarter scheduling:</a:t>
            </a:r>
            <a:r>
              <a:rPr lang="en-US" sz="1850">
                <a:solidFill>
                  <a:srgbClr val="D6E5EF"/>
                </a:solidFill>
              </a:rPr>
              <a:t> Use machine learning algorithms to analyze traffic patterns over time, allowing predictive adjustments to signal timings that can reduce congestion significantly.</a:t>
            </a:r>
            <a:endParaRPr sz="1850">
              <a:solidFill>
                <a:srgbClr val="D6E5EF"/>
              </a:solidFill>
            </a:endParaRPr>
          </a:p>
          <a:p>
            <a:pPr indent="-346075" lvl="0" marL="457200" rtl="0" algn="l">
              <a:lnSpc>
                <a:spcPct val="162162"/>
              </a:lnSpc>
              <a:spcBef>
                <a:spcPts val="0"/>
              </a:spcBef>
              <a:spcAft>
                <a:spcPts val="0"/>
              </a:spcAft>
              <a:buClr>
                <a:srgbClr val="D6E5EF"/>
              </a:buClr>
              <a:buSzPts val="1850"/>
              <a:buChar char="●"/>
            </a:pPr>
            <a:r>
              <a:rPr b="1" lang="en-US" sz="1850">
                <a:solidFill>
                  <a:srgbClr val="D6E5EF"/>
                </a:solidFill>
              </a:rPr>
              <a:t>Mobile app interface for real-time traffic status:</a:t>
            </a:r>
            <a:r>
              <a:rPr lang="en-US" sz="1850">
                <a:solidFill>
                  <a:srgbClr val="D6E5EF"/>
                </a:solidFill>
              </a:rPr>
              <a:t> Develop a user-friendly mobile app that provides commuters with live updates on traffic conditions, estimated wait times, and alerts to make informed travel decisions.</a:t>
            </a:r>
            <a:endParaRPr sz="1850">
              <a:solidFill>
                <a:srgbClr val="D6E5E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preencoded.png" id="221" name="Google Shape;221;p2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22" name="Google Shape;222;p24"/>
          <p:cNvSpPr/>
          <p:nvPr/>
        </p:nvSpPr>
        <p:spPr>
          <a:xfrm>
            <a:off x="0" y="0"/>
            <a:ext cx="14630400" cy="8229600"/>
          </a:xfrm>
          <a:prstGeom prst="rect">
            <a:avLst/>
          </a:prstGeom>
          <a:solidFill>
            <a:srgbClr val="252833">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837724" y="2625685"/>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Conclusion</a:t>
            </a:r>
            <a:endParaRPr b="0" i="0" sz="4400" u="none" cap="none" strike="noStrike"/>
          </a:p>
        </p:txBody>
      </p:sp>
      <p:sp>
        <p:nvSpPr>
          <p:cNvPr id="224" name="Google Shape;224;p24"/>
          <p:cNvSpPr/>
          <p:nvPr/>
        </p:nvSpPr>
        <p:spPr>
          <a:xfrm>
            <a:off x="837724" y="3688675"/>
            <a:ext cx="12954952" cy="1915120"/>
          </a:xfrm>
          <a:prstGeom prst="rect">
            <a:avLst/>
          </a:prstGeom>
          <a:noFill/>
          <a:ln>
            <a:noFill/>
          </a:ln>
        </p:spPr>
        <p:txBody>
          <a:bodyPr anchorCtr="0" anchor="t" bIns="0" lIns="0" spcFirstLastPara="1" rIns="0" wrap="square" tIns="0">
            <a:noAutofit/>
          </a:bodyPr>
          <a:lstStyle/>
          <a:p>
            <a:pPr indent="0" lvl="0" marL="0" marR="0" rtl="0" algn="just">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The intelligent traffic light management system proposed in this project offers a practical and effective solution to urban traffic problems. By using IR sensors for traffic density detection and RFID for emergency vehicle prioritization, the system ensures smoother traffic flow and faster emergency response times. It eliminates the drawbacks of traditional fixed-time traffic signals and manual interventions. This project presents a scalable, low-cost, and efficient solution that can play a significant role in the development of smart transportation infrastructure in modern cities.</a:t>
            </a:r>
            <a:endParaRPr b="0" i="0" sz="18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descr="preencoded.png" id="70" name="Google Shape;70;p1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71" name="Google Shape;71;p15"/>
          <p:cNvSpPr/>
          <p:nvPr/>
        </p:nvSpPr>
        <p:spPr>
          <a:xfrm>
            <a:off x="0" y="0"/>
            <a:ext cx="14630400" cy="8229600"/>
          </a:xfrm>
          <a:prstGeom prst="rect">
            <a:avLst/>
          </a:prstGeom>
          <a:solidFill>
            <a:srgbClr val="252833">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837724" y="2451234"/>
            <a:ext cx="4506000" cy="5634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98AC7"/>
              </a:buClr>
              <a:buSzPts val="3500"/>
              <a:buFont typeface="Lora"/>
              <a:buNone/>
            </a:pPr>
            <a:r>
              <a:rPr b="0" i="0" lang="en-US" sz="3500" u="none" cap="none" strike="noStrike">
                <a:solidFill>
                  <a:srgbClr val="F98AC7"/>
                </a:solidFill>
                <a:latin typeface="Lora"/>
                <a:ea typeface="Lora"/>
                <a:cs typeface="Lora"/>
                <a:sym typeface="Lora"/>
              </a:rPr>
              <a:t>Abstract:</a:t>
            </a:r>
            <a:endParaRPr b="0" i="0" sz="3500" u="none" cap="none" strike="noStrike"/>
          </a:p>
        </p:txBody>
      </p:sp>
      <p:sp>
        <p:nvSpPr>
          <p:cNvPr id="73" name="Google Shape;73;p15"/>
          <p:cNvSpPr/>
          <p:nvPr/>
        </p:nvSpPr>
        <p:spPr>
          <a:xfrm>
            <a:off x="837724" y="3348744"/>
            <a:ext cx="12954900" cy="1532100"/>
          </a:xfrm>
          <a:prstGeom prst="rect">
            <a:avLst/>
          </a:prstGeom>
          <a:noFill/>
          <a:ln>
            <a:noFill/>
          </a:ln>
        </p:spPr>
        <p:txBody>
          <a:bodyPr anchorCtr="0" anchor="t" bIns="0" lIns="0" spcFirstLastPara="1" rIns="0" wrap="square" tIns="0">
            <a:noAutofit/>
          </a:bodyPr>
          <a:lstStyle/>
          <a:p>
            <a:pPr indent="0" lvl="0" marL="0" marR="0" rtl="0" algn="just">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This IoT-based </a:t>
            </a:r>
            <a:r>
              <a:rPr b="1" i="0" lang="en-US" sz="1850" u="none" cap="none" strike="noStrike">
                <a:solidFill>
                  <a:srgbClr val="D6E5EF"/>
                </a:solidFill>
                <a:latin typeface="Arial"/>
                <a:ea typeface="Arial"/>
                <a:cs typeface="Arial"/>
                <a:sym typeface="Arial"/>
              </a:rPr>
              <a:t>Traffic Signal Management and Control System</a:t>
            </a:r>
            <a:r>
              <a:rPr b="0" i="0" lang="en-US" sz="1850" u="none" cap="none" strike="noStrike">
                <a:solidFill>
                  <a:srgbClr val="D6E5EF"/>
                </a:solidFill>
                <a:latin typeface="Arial"/>
                <a:ea typeface="Arial"/>
                <a:cs typeface="Arial"/>
                <a:sym typeface="Arial"/>
              </a:rPr>
              <a:t> optimises urban traffic flow and enhances emergency response. Infrared sensors detect vehicle density, adjusting signal timings to favour busy lanes and skip empty ones, reducing congestion. In emergencies, ambulances/fire trucks get instant green light priority. This smart system ensures smoother traffic, prioritises emergency vehicles, saves energy, and contributes to a more efficient and sustainable urban traffic.</a:t>
            </a:r>
            <a:endParaRPr b="0" i="0" sz="18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descr="preencoded.png" id="79" name="Google Shape;79;p1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80" name="Google Shape;80;p16"/>
          <p:cNvSpPr/>
          <p:nvPr/>
        </p:nvSpPr>
        <p:spPr>
          <a:xfrm>
            <a:off x="0" y="0"/>
            <a:ext cx="14630400" cy="8229600"/>
          </a:xfrm>
          <a:prstGeom prst="rect">
            <a:avLst/>
          </a:prstGeom>
          <a:solidFill>
            <a:srgbClr val="252833">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837724" y="871180"/>
            <a:ext cx="4280654" cy="534948"/>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F98AC7"/>
              </a:buClr>
              <a:buSzPts val="3350"/>
              <a:buFont typeface="Lora"/>
              <a:buNone/>
            </a:pPr>
            <a:r>
              <a:rPr b="0" i="0" lang="en-US" sz="3350" u="none" cap="none" strike="noStrike">
                <a:solidFill>
                  <a:srgbClr val="F98AC7"/>
                </a:solidFill>
                <a:latin typeface="Lora"/>
                <a:ea typeface="Lora"/>
                <a:cs typeface="Lora"/>
                <a:sym typeface="Lora"/>
              </a:rPr>
              <a:t>Introduction</a:t>
            </a:r>
            <a:endParaRPr b="0" i="0" sz="3350" u="none" cap="none" strike="noStrike"/>
          </a:p>
        </p:txBody>
      </p:sp>
      <p:sp>
        <p:nvSpPr>
          <p:cNvPr id="82" name="Google Shape;82;p16"/>
          <p:cNvSpPr/>
          <p:nvPr/>
        </p:nvSpPr>
        <p:spPr>
          <a:xfrm>
            <a:off x="7299960" y="1661874"/>
            <a:ext cx="30480" cy="5696426"/>
          </a:xfrm>
          <a:prstGeom prst="roundRect">
            <a:avLst>
              <a:gd fmla="val 111915"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6407646" y="1902381"/>
            <a:ext cx="682228" cy="30480"/>
          </a:xfrm>
          <a:prstGeom prst="roundRect">
            <a:avLst>
              <a:gd fmla="val 111915"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7059394" y="1661874"/>
            <a:ext cx="511612" cy="511612"/>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7154644" y="1717000"/>
            <a:ext cx="320993" cy="40124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500"/>
              <a:buFont typeface="Lora"/>
              <a:buNone/>
            </a:pPr>
            <a:r>
              <a:rPr b="0" i="0" lang="en-US" sz="2500" u="none" cap="none" strike="noStrike">
                <a:solidFill>
                  <a:srgbClr val="D6E5EF"/>
                </a:solidFill>
                <a:latin typeface="Lora"/>
                <a:ea typeface="Lora"/>
                <a:cs typeface="Lora"/>
                <a:sym typeface="Lora"/>
              </a:rPr>
              <a:t>1</a:t>
            </a:r>
            <a:endParaRPr b="0" i="0" sz="2500" u="none" cap="none" strike="noStrike"/>
          </a:p>
        </p:txBody>
      </p:sp>
      <p:sp>
        <p:nvSpPr>
          <p:cNvPr id="86" name="Google Shape;86;p16"/>
          <p:cNvSpPr/>
          <p:nvPr/>
        </p:nvSpPr>
        <p:spPr>
          <a:xfrm>
            <a:off x="1067349" y="1717006"/>
            <a:ext cx="5340300" cy="2547000"/>
          </a:xfrm>
          <a:prstGeom prst="rect">
            <a:avLst/>
          </a:prstGeom>
          <a:noFill/>
          <a:ln>
            <a:noFill/>
          </a:ln>
        </p:spPr>
        <p:txBody>
          <a:bodyPr anchorCtr="0" anchor="t" bIns="0" lIns="0" spcFirstLastPara="1" rIns="0" wrap="square" tIns="0">
            <a:noAutofit/>
          </a:bodyPr>
          <a:lstStyle/>
          <a:p>
            <a:pPr indent="0" lvl="0" marL="0" marR="0" rtl="0" algn="just">
              <a:lnSpc>
                <a:spcPct val="162857"/>
              </a:lnSpc>
              <a:spcBef>
                <a:spcPts val="0"/>
              </a:spcBef>
              <a:spcAft>
                <a:spcPts val="0"/>
              </a:spcAft>
              <a:buClr>
                <a:srgbClr val="D6E5EF"/>
              </a:buClr>
              <a:buSzPts val="1750"/>
              <a:buFont typeface="Arial"/>
              <a:buNone/>
            </a:pPr>
            <a:r>
              <a:rPr b="0" i="0" lang="en-US" sz="1650" u="none" cap="none" strike="noStrike">
                <a:solidFill>
                  <a:srgbClr val="D6E5EF"/>
                </a:solidFill>
                <a:latin typeface="Arial"/>
                <a:ea typeface="Arial"/>
                <a:cs typeface="Arial"/>
                <a:sym typeface="Arial"/>
              </a:rPr>
              <a:t>With the rapid increase in the number of vehicles, urban regions are facing significant difficulties in managing traffic effectively. Conventional traffic signal systems rely on predetermined timing cycles that do not respond to actual traffic conditions, resulting in poor traffic management, longer delays, and inconvenience for daily commuters.</a:t>
            </a:r>
            <a:endParaRPr b="0" i="0" sz="1650" u="none" cap="none" strike="noStrike"/>
          </a:p>
        </p:txBody>
      </p:sp>
      <p:sp>
        <p:nvSpPr>
          <p:cNvPr id="87" name="Google Shape;87;p16"/>
          <p:cNvSpPr/>
          <p:nvPr/>
        </p:nvSpPr>
        <p:spPr>
          <a:xfrm>
            <a:off x="7540526" y="3266837"/>
            <a:ext cx="682228" cy="30480"/>
          </a:xfrm>
          <a:prstGeom prst="roundRect">
            <a:avLst>
              <a:gd fmla="val 111915"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7059394" y="3026331"/>
            <a:ext cx="511612" cy="511612"/>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7154644" y="3081457"/>
            <a:ext cx="320993" cy="40124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500"/>
              <a:buFont typeface="Lora"/>
              <a:buNone/>
            </a:pPr>
            <a:r>
              <a:rPr b="0" i="0" lang="en-US" sz="2500" u="none" cap="none" strike="noStrike">
                <a:solidFill>
                  <a:srgbClr val="D6E5EF"/>
                </a:solidFill>
                <a:latin typeface="Lora"/>
                <a:ea typeface="Lora"/>
                <a:cs typeface="Lora"/>
                <a:sym typeface="Lora"/>
              </a:rPr>
              <a:t>2</a:t>
            </a:r>
            <a:endParaRPr b="0" i="0" sz="2500" u="none" cap="none" strike="noStrike"/>
          </a:p>
        </p:txBody>
      </p:sp>
      <p:sp>
        <p:nvSpPr>
          <p:cNvPr id="90" name="Google Shape;90;p16"/>
          <p:cNvSpPr/>
          <p:nvPr/>
        </p:nvSpPr>
        <p:spPr>
          <a:xfrm>
            <a:off x="8222747" y="3164549"/>
            <a:ext cx="5340300" cy="2547000"/>
          </a:xfrm>
          <a:prstGeom prst="rect">
            <a:avLst/>
          </a:prstGeom>
          <a:noFill/>
          <a:ln>
            <a:noFill/>
          </a:ln>
        </p:spPr>
        <p:txBody>
          <a:bodyPr anchorCtr="0" anchor="t" bIns="0" lIns="0" spcFirstLastPara="1" rIns="0" wrap="square" tIns="0">
            <a:noAutofit/>
          </a:bodyPr>
          <a:lstStyle/>
          <a:p>
            <a:pPr indent="0" lvl="0" marL="0" marR="0" rtl="0" algn="just">
              <a:lnSpc>
                <a:spcPct val="162857"/>
              </a:lnSpc>
              <a:spcBef>
                <a:spcPts val="0"/>
              </a:spcBef>
              <a:spcAft>
                <a:spcPts val="0"/>
              </a:spcAft>
              <a:buClr>
                <a:srgbClr val="D6E5EF"/>
              </a:buClr>
              <a:buSzPts val="1750"/>
              <a:buFont typeface="Arial"/>
              <a:buNone/>
            </a:pPr>
            <a:r>
              <a:rPr b="0" i="0" lang="en-US" sz="1650" u="none" cap="none" strike="noStrike">
                <a:solidFill>
                  <a:srgbClr val="D6E5EF"/>
                </a:solidFill>
                <a:latin typeface="Arial"/>
                <a:ea typeface="Arial"/>
                <a:cs typeface="Arial"/>
                <a:sym typeface="Arial"/>
              </a:rPr>
              <a:t>The impact is even more severe for emergency vehicles, which frequently get stuck in traffic despite the urgency of their missions. A modern traffic control system is crucial to overcome these challenges. By deploying IR sensors at strategic points in each lane, the system can continuously monitor vehicle flow and adjust signal durations based on real-time traffic conditions.</a:t>
            </a:r>
            <a:endParaRPr b="0" i="0" sz="1650" u="none" cap="none" strike="noStrike"/>
          </a:p>
        </p:txBody>
      </p:sp>
      <p:sp>
        <p:nvSpPr>
          <p:cNvPr id="91" name="Google Shape;91;p16"/>
          <p:cNvSpPr/>
          <p:nvPr/>
        </p:nvSpPr>
        <p:spPr>
          <a:xfrm>
            <a:off x="6407646" y="4978003"/>
            <a:ext cx="682228" cy="30480"/>
          </a:xfrm>
          <a:prstGeom prst="roundRect">
            <a:avLst>
              <a:gd fmla="val 111915"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7059394" y="4737497"/>
            <a:ext cx="511612" cy="511612"/>
          </a:xfrm>
          <a:prstGeom prst="roundRect">
            <a:avLst>
              <a:gd fmla="val 6668"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7154644" y="4792623"/>
            <a:ext cx="320993" cy="40124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6E5EF"/>
              </a:buClr>
              <a:buSzPts val="2500"/>
              <a:buFont typeface="Lora"/>
              <a:buNone/>
            </a:pPr>
            <a:r>
              <a:rPr b="0" i="0" lang="en-US" sz="2500" u="none" cap="none" strike="noStrike">
                <a:solidFill>
                  <a:srgbClr val="D6E5EF"/>
                </a:solidFill>
                <a:latin typeface="Lora"/>
                <a:ea typeface="Lora"/>
                <a:cs typeface="Lora"/>
                <a:sym typeface="Lora"/>
              </a:rPr>
              <a:t>3</a:t>
            </a:r>
            <a:endParaRPr b="0" i="0" sz="2500" u="none" cap="none" strike="noStrike"/>
          </a:p>
        </p:txBody>
      </p:sp>
      <p:sp>
        <p:nvSpPr>
          <p:cNvPr id="94" name="Google Shape;94;p16"/>
          <p:cNvSpPr/>
          <p:nvPr/>
        </p:nvSpPr>
        <p:spPr>
          <a:xfrm>
            <a:off x="1067349" y="4811291"/>
            <a:ext cx="5340300" cy="2547000"/>
          </a:xfrm>
          <a:prstGeom prst="rect">
            <a:avLst/>
          </a:prstGeom>
          <a:noFill/>
          <a:ln>
            <a:noFill/>
          </a:ln>
        </p:spPr>
        <p:txBody>
          <a:bodyPr anchorCtr="0" anchor="t" bIns="0" lIns="0" spcFirstLastPara="1" rIns="0" wrap="square" tIns="0">
            <a:noAutofit/>
          </a:bodyPr>
          <a:lstStyle/>
          <a:p>
            <a:pPr indent="0" lvl="0" marL="0" marR="0" rtl="0" algn="just">
              <a:lnSpc>
                <a:spcPct val="162857"/>
              </a:lnSpc>
              <a:spcBef>
                <a:spcPts val="0"/>
              </a:spcBef>
              <a:spcAft>
                <a:spcPts val="0"/>
              </a:spcAft>
              <a:buClr>
                <a:srgbClr val="D6E5EF"/>
              </a:buClr>
              <a:buSzPts val="1750"/>
              <a:buFont typeface="Arial"/>
              <a:buNone/>
            </a:pPr>
            <a:r>
              <a:rPr b="0" i="0" lang="en-US" sz="1650" u="none" cap="none" strike="noStrike">
                <a:solidFill>
                  <a:srgbClr val="D6E5EF"/>
                </a:solidFill>
                <a:latin typeface="Arial"/>
                <a:ea typeface="Arial"/>
                <a:cs typeface="Arial"/>
                <a:sym typeface="Arial"/>
              </a:rPr>
              <a:t>This adaptive control helps reduce congestion and improves traffic efficiency. Furthermore, the use of RFID technology enables the system to identify emergency vehicles through RFID tags, granting them immediate right of way by turning their lane's signal green. This not only enhances emergency response times but also contributes to safer and smarter urban mobility.</a:t>
            </a:r>
            <a:endParaRPr b="0" i="0" sz="16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preencoded.png" id="100" name="Google Shape;100;p1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01" name="Google Shape;101;p17"/>
          <p:cNvSpPr/>
          <p:nvPr/>
        </p:nvSpPr>
        <p:spPr>
          <a:xfrm>
            <a:off x="0" y="0"/>
            <a:ext cx="14630400" cy="8229600"/>
          </a:xfrm>
          <a:prstGeom prst="rect">
            <a:avLst/>
          </a:prstGeom>
          <a:solidFill>
            <a:srgbClr val="252833">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837724" y="906423"/>
            <a:ext cx="4787503" cy="598408"/>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F98AC7"/>
              </a:buClr>
              <a:buSzPts val="3750"/>
              <a:buFont typeface="Lora"/>
              <a:buNone/>
            </a:pPr>
            <a:r>
              <a:rPr b="0" i="0" lang="en-US" sz="3750" u="none" cap="none" strike="noStrike">
                <a:solidFill>
                  <a:srgbClr val="F98AC7"/>
                </a:solidFill>
                <a:latin typeface="Lora"/>
                <a:ea typeface="Lora"/>
                <a:cs typeface="Lora"/>
                <a:sym typeface="Lora"/>
              </a:rPr>
              <a:t>Objective</a:t>
            </a:r>
            <a:endParaRPr b="0" i="0" sz="3750" u="none" cap="none" strike="noStrike"/>
          </a:p>
        </p:txBody>
      </p:sp>
      <p:sp>
        <p:nvSpPr>
          <p:cNvPr id="103" name="Google Shape;103;p17"/>
          <p:cNvSpPr/>
          <p:nvPr/>
        </p:nvSpPr>
        <p:spPr>
          <a:xfrm>
            <a:off x="7303770" y="1809988"/>
            <a:ext cx="22860" cy="5513070"/>
          </a:xfrm>
          <a:prstGeom prst="roundRect">
            <a:avLst>
              <a:gd fmla="val 133513"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6134117" y="2027400"/>
            <a:ext cx="975000" cy="22800"/>
          </a:xfrm>
          <a:prstGeom prst="roundRect">
            <a:avLst>
              <a:gd fmla="val 133513"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7086302" y="1809988"/>
            <a:ext cx="457795" cy="457795"/>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6" name="Google Shape;106;p17"/>
          <p:cNvPicPr preferRelativeResize="0"/>
          <p:nvPr/>
        </p:nvPicPr>
        <p:blipFill rotWithShape="1">
          <a:blip r:embed="rId4">
            <a:alphaModFix/>
          </a:blip>
          <a:srcRect b="0" l="0" r="0" t="0"/>
          <a:stretch/>
        </p:blipFill>
        <p:spPr>
          <a:xfrm>
            <a:off x="7171551" y="1859340"/>
            <a:ext cx="287179" cy="358973"/>
          </a:xfrm>
          <a:prstGeom prst="rect">
            <a:avLst/>
          </a:prstGeom>
          <a:noFill/>
          <a:ln>
            <a:noFill/>
          </a:ln>
        </p:spPr>
      </p:pic>
      <p:sp>
        <p:nvSpPr>
          <p:cNvPr id="107" name="Google Shape;107;p17"/>
          <p:cNvSpPr/>
          <p:nvPr/>
        </p:nvSpPr>
        <p:spPr>
          <a:xfrm>
            <a:off x="755775" y="1889300"/>
            <a:ext cx="5460300" cy="299100"/>
          </a:xfrm>
          <a:prstGeom prst="rect">
            <a:avLst/>
          </a:prstGeom>
          <a:noFill/>
          <a:ln>
            <a:noFill/>
          </a:ln>
        </p:spPr>
        <p:txBody>
          <a:bodyPr anchorCtr="0" anchor="t" bIns="0" lIns="0" spcFirstLastPara="1" rIns="0" wrap="square" tIns="0">
            <a:noAutofit/>
          </a:bodyPr>
          <a:lstStyle/>
          <a:p>
            <a:pPr indent="0" lvl="0" marL="0" marR="0" rtl="0" algn="r">
              <a:lnSpc>
                <a:spcPct val="127027"/>
              </a:lnSpc>
              <a:spcBef>
                <a:spcPts val="0"/>
              </a:spcBef>
              <a:spcAft>
                <a:spcPts val="0"/>
              </a:spcAft>
              <a:buClr>
                <a:srgbClr val="D6E5EF"/>
              </a:buClr>
              <a:buSzPts val="1850"/>
              <a:buFont typeface="Lora"/>
              <a:buNone/>
            </a:pPr>
            <a:r>
              <a:rPr b="1" i="0" lang="en-US" sz="1850" u="none" cap="none" strike="noStrike">
                <a:solidFill>
                  <a:srgbClr val="D6E5EF"/>
                </a:solidFill>
                <a:latin typeface="Lora"/>
                <a:ea typeface="Lora"/>
                <a:cs typeface="Lora"/>
                <a:sym typeface="Lora"/>
              </a:rPr>
              <a:t>Automate traffic signal control using IR sensor</a:t>
            </a:r>
            <a:r>
              <a:rPr b="1" lang="en-US" sz="1850">
                <a:solidFill>
                  <a:srgbClr val="D6E5EF"/>
                </a:solidFill>
                <a:latin typeface="Lora"/>
                <a:ea typeface="Lora"/>
                <a:cs typeface="Lora"/>
                <a:sym typeface="Lora"/>
              </a:rPr>
              <a:t>s</a:t>
            </a:r>
            <a:endParaRPr b="1" i="0" sz="1850" u="none" cap="none" strike="noStrike"/>
          </a:p>
        </p:txBody>
      </p:sp>
      <p:sp>
        <p:nvSpPr>
          <p:cNvPr id="108" name="Google Shape;108;p17"/>
          <p:cNvSpPr/>
          <p:nvPr/>
        </p:nvSpPr>
        <p:spPr>
          <a:xfrm>
            <a:off x="755775" y="2301125"/>
            <a:ext cx="5542200" cy="1302000"/>
          </a:xfrm>
          <a:prstGeom prst="rect">
            <a:avLst/>
          </a:prstGeom>
          <a:noFill/>
          <a:ln>
            <a:noFill/>
          </a:ln>
        </p:spPr>
        <p:txBody>
          <a:bodyPr anchorCtr="0" anchor="t" bIns="0" lIns="0" spcFirstLastPara="1" rIns="0" wrap="square" tIns="0">
            <a:noAutofit/>
          </a:bodyPr>
          <a:lstStyle/>
          <a:p>
            <a:pPr indent="0" lvl="0" marL="0" marR="0" rtl="0" algn="just">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Implement infrared sensors to detect the real-time density of vehicles on each lane, enabling dynamic and adaptive traffic signal timing that responds to actual traffic conditions rather than fixed intervals.</a:t>
            </a:r>
            <a:endParaRPr b="0" i="0" sz="1600" u="none" cap="none" strike="noStrike"/>
          </a:p>
        </p:txBody>
      </p:sp>
      <p:sp>
        <p:nvSpPr>
          <p:cNvPr id="109" name="Google Shape;109;p17"/>
          <p:cNvSpPr/>
          <p:nvPr/>
        </p:nvSpPr>
        <p:spPr>
          <a:xfrm>
            <a:off x="7521238" y="3248025"/>
            <a:ext cx="610314" cy="22860"/>
          </a:xfrm>
          <a:prstGeom prst="roundRect">
            <a:avLst>
              <a:gd fmla="val 133513"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7086302" y="3030617"/>
            <a:ext cx="457795" cy="457795"/>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1" name="Google Shape;111;p17"/>
          <p:cNvPicPr preferRelativeResize="0"/>
          <p:nvPr/>
        </p:nvPicPr>
        <p:blipFill rotWithShape="1">
          <a:blip r:embed="rId5">
            <a:alphaModFix/>
          </a:blip>
          <a:srcRect b="0" l="0" r="0" t="0"/>
          <a:stretch/>
        </p:blipFill>
        <p:spPr>
          <a:xfrm>
            <a:off x="7171551" y="3079968"/>
            <a:ext cx="287179" cy="358973"/>
          </a:xfrm>
          <a:prstGeom prst="rect">
            <a:avLst/>
          </a:prstGeom>
          <a:noFill/>
          <a:ln>
            <a:noFill/>
          </a:ln>
        </p:spPr>
      </p:pic>
      <p:sp>
        <p:nvSpPr>
          <p:cNvPr id="112" name="Google Shape;112;p17"/>
          <p:cNvSpPr/>
          <p:nvPr/>
        </p:nvSpPr>
        <p:spPr>
          <a:xfrm>
            <a:off x="8332475" y="3100500"/>
            <a:ext cx="5624100" cy="5985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6E5EF"/>
              </a:buClr>
              <a:buSzPts val="1850"/>
              <a:buFont typeface="Lora"/>
              <a:buNone/>
            </a:pPr>
            <a:r>
              <a:rPr b="1" i="0" lang="en-US" sz="1850" u="none" cap="none" strike="noStrike">
                <a:solidFill>
                  <a:srgbClr val="D6E5EF"/>
                </a:solidFill>
                <a:latin typeface="Lora"/>
                <a:ea typeface="Lora"/>
                <a:cs typeface="Lora"/>
                <a:sym typeface="Lora"/>
              </a:rPr>
              <a:t>Prioritise emergency vehicles through RFID detection</a:t>
            </a:r>
            <a:endParaRPr b="1" i="0" sz="1850" u="none" cap="none" strike="noStrike"/>
          </a:p>
        </p:txBody>
      </p:sp>
      <p:sp>
        <p:nvSpPr>
          <p:cNvPr id="113" name="Google Shape;113;p17"/>
          <p:cNvSpPr/>
          <p:nvPr/>
        </p:nvSpPr>
        <p:spPr>
          <a:xfrm>
            <a:off x="8332470" y="3820954"/>
            <a:ext cx="5460206" cy="1302068"/>
          </a:xfrm>
          <a:prstGeom prst="rect">
            <a:avLst/>
          </a:prstGeom>
          <a:noFill/>
          <a:ln>
            <a:noFill/>
          </a:ln>
        </p:spPr>
        <p:txBody>
          <a:bodyPr anchorCtr="0" anchor="t" bIns="0" lIns="0" spcFirstLastPara="1" rIns="0" wrap="square" tIns="0">
            <a:noAutofit/>
          </a:bodyPr>
          <a:lstStyle/>
          <a:p>
            <a:pPr indent="0" lvl="0" marL="0" marR="0" rtl="0" algn="just">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Use RFID technology to identify approaching emergency vehicles, allowing the traffic signals to automatically turn green for these lanes, reducing their response times and enhancing safety.</a:t>
            </a:r>
            <a:endParaRPr b="0" i="0" sz="1600" u="none" cap="none" strike="noStrike"/>
          </a:p>
        </p:txBody>
      </p:sp>
      <p:sp>
        <p:nvSpPr>
          <p:cNvPr id="114" name="Google Shape;114;p17"/>
          <p:cNvSpPr/>
          <p:nvPr/>
        </p:nvSpPr>
        <p:spPr>
          <a:xfrm>
            <a:off x="6498848" y="4497586"/>
            <a:ext cx="610314" cy="22860"/>
          </a:xfrm>
          <a:prstGeom prst="roundRect">
            <a:avLst>
              <a:gd fmla="val 133513"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7086302" y="4280178"/>
            <a:ext cx="457795" cy="457795"/>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6" name="Google Shape;116;p17"/>
          <p:cNvPicPr preferRelativeResize="0"/>
          <p:nvPr/>
        </p:nvPicPr>
        <p:blipFill rotWithShape="1">
          <a:blip r:embed="rId6">
            <a:alphaModFix/>
          </a:blip>
          <a:srcRect b="0" l="0" r="0" t="0"/>
          <a:stretch/>
        </p:blipFill>
        <p:spPr>
          <a:xfrm>
            <a:off x="7171551" y="4329529"/>
            <a:ext cx="287179" cy="358973"/>
          </a:xfrm>
          <a:prstGeom prst="rect">
            <a:avLst/>
          </a:prstGeom>
          <a:noFill/>
          <a:ln>
            <a:noFill/>
          </a:ln>
        </p:spPr>
      </p:pic>
      <p:sp>
        <p:nvSpPr>
          <p:cNvPr id="117" name="Google Shape;117;p17"/>
          <p:cNvSpPr/>
          <p:nvPr/>
        </p:nvSpPr>
        <p:spPr>
          <a:xfrm>
            <a:off x="755725" y="4350075"/>
            <a:ext cx="5542200" cy="5985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6E5EF"/>
              </a:buClr>
              <a:buSzPts val="1850"/>
              <a:buFont typeface="Lora"/>
              <a:buNone/>
            </a:pPr>
            <a:r>
              <a:rPr b="1" i="0" lang="en-US" sz="1850" u="none" cap="none" strike="noStrike">
                <a:solidFill>
                  <a:srgbClr val="D6E5EF"/>
                </a:solidFill>
                <a:latin typeface="Lora"/>
                <a:ea typeface="Lora"/>
                <a:cs typeface="Lora"/>
                <a:sym typeface="Lora"/>
              </a:rPr>
              <a:t>Reduce idle waiting time and improve traffic flow efficiency</a:t>
            </a:r>
            <a:endParaRPr b="1" i="0" sz="1850" u="none" cap="none" strike="noStrike"/>
          </a:p>
        </p:txBody>
      </p:sp>
      <p:sp>
        <p:nvSpPr>
          <p:cNvPr id="118" name="Google Shape;118;p17"/>
          <p:cNvSpPr/>
          <p:nvPr/>
        </p:nvSpPr>
        <p:spPr>
          <a:xfrm>
            <a:off x="755774" y="5123015"/>
            <a:ext cx="5460300" cy="976500"/>
          </a:xfrm>
          <a:prstGeom prst="rect">
            <a:avLst/>
          </a:prstGeom>
          <a:noFill/>
          <a:ln>
            <a:noFill/>
          </a:ln>
        </p:spPr>
        <p:txBody>
          <a:bodyPr anchorCtr="0" anchor="t" bIns="0" lIns="0" spcFirstLastPara="1" rIns="0" wrap="square" tIns="0">
            <a:noAutofit/>
          </a:bodyPr>
          <a:lstStyle/>
          <a:p>
            <a:pPr indent="0" lvl="0" marL="0" marR="0" rtl="0" algn="just">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Minimise unnecessary red light time for lanes with little to no traffic by skipping cycles, thus reducing overall congestion and improving commute times for regular traffic.</a:t>
            </a:r>
            <a:endParaRPr b="0" i="0" sz="1600" u="none" cap="none" strike="noStrike"/>
          </a:p>
        </p:txBody>
      </p:sp>
      <p:sp>
        <p:nvSpPr>
          <p:cNvPr id="119" name="Google Shape;119;p17"/>
          <p:cNvSpPr/>
          <p:nvPr/>
        </p:nvSpPr>
        <p:spPr>
          <a:xfrm>
            <a:off x="7521238" y="5747266"/>
            <a:ext cx="610314" cy="22860"/>
          </a:xfrm>
          <a:prstGeom prst="roundRect">
            <a:avLst>
              <a:gd fmla="val 133513" name="adj"/>
            </a:avLst>
          </a:prstGeom>
          <a:solidFill>
            <a:srgbClr val="5D6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7086302" y="5529858"/>
            <a:ext cx="457795" cy="457795"/>
          </a:xfrm>
          <a:prstGeom prst="roundRect">
            <a:avLst>
              <a:gd fmla="val 6667"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1" name="Google Shape;121;p17"/>
          <p:cNvPicPr preferRelativeResize="0"/>
          <p:nvPr/>
        </p:nvPicPr>
        <p:blipFill rotWithShape="1">
          <a:blip r:embed="rId7">
            <a:alphaModFix/>
          </a:blip>
          <a:srcRect b="0" l="0" r="0" t="0"/>
          <a:stretch/>
        </p:blipFill>
        <p:spPr>
          <a:xfrm>
            <a:off x="7171551" y="5579209"/>
            <a:ext cx="287179" cy="358973"/>
          </a:xfrm>
          <a:prstGeom prst="rect">
            <a:avLst/>
          </a:prstGeom>
          <a:noFill/>
          <a:ln>
            <a:noFill/>
          </a:ln>
        </p:spPr>
      </p:pic>
      <p:sp>
        <p:nvSpPr>
          <p:cNvPr id="122" name="Google Shape;122;p17"/>
          <p:cNvSpPr/>
          <p:nvPr/>
        </p:nvSpPr>
        <p:spPr>
          <a:xfrm>
            <a:off x="8332470" y="5599748"/>
            <a:ext cx="5451158" cy="299204"/>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6E5EF"/>
              </a:buClr>
              <a:buSzPts val="1850"/>
              <a:buFont typeface="Lora"/>
              <a:buNone/>
            </a:pPr>
            <a:r>
              <a:rPr b="1" i="0" lang="en-US" sz="1850" u="none" cap="none" strike="noStrike">
                <a:solidFill>
                  <a:srgbClr val="D6E5EF"/>
                </a:solidFill>
                <a:latin typeface="Lora"/>
                <a:ea typeface="Lora"/>
                <a:cs typeface="Lora"/>
                <a:sym typeface="Lora"/>
              </a:rPr>
              <a:t>Provide a cost-effective and scalable IoT solution</a:t>
            </a:r>
            <a:endParaRPr b="1" i="0" sz="1850" u="none" cap="none" strike="noStrike"/>
          </a:p>
        </p:txBody>
      </p:sp>
      <p:sp>
        <p:nvSpPr>
          <p:cNvPr id="123" name="Google Shape;123;p17"/>
          <p:cNvSpPr/>
          <p:nvPr/>
        </p:nvSpPr>
        <p:spPr>
          <a:xfrm>
            <a:off x="8332470" y="6375666"/>
            <a:ext cx="5460300" cy="1302000"/>
          </a:xfrm>
          <a:prstGeom prst="rect">
            <a:avLst/>
          </a:prstGeom>
          <a:noFill/>
          <a:ln>
            <a:noFill/>
          </a:ln>
        </p:spPr>
        <p:txBody>
          <a:bodyPr anchorCtr="0" anchor="t" bIns="0" lIns="0" spcFirstLastPara="1" rIns="0" wrap="square" tIns="0">
            <a:noAutofit/>
          </a:bodyPr>
          <a:lstStyle/>
          <a:p>
            <a:pPr indent="0" lvl="0" marL="0" marR="0" rtl="0" algn="just">
              <a:lnSpc>
                <a:spcPct val="159375"/>
              </a:lnSpc>
              <a:spcBef>
                <a:spcPts val="0"/>
              </a:spcBef>
              <a:spcAft>
                <a:spcPts val="0"/>
              </a:spcAft>
              <a:buClr>
                <a:srgbClr val="D6E5EF"/>
              </a:buClr>
              <a:buSzPts val="1600"/>
              <a:buFont typeface="Arial"/>
              <a:buNone/>
            </a:pPr>
            <a:r>
              <a:rPr b="0" i="0" lang="en-US" sz="1600" u="none" cap="none" strike="noStrike">
                <a:solidFill>
                  <a:srgbClr val="D6E5EF"/>
                </a:solidFill>
                <a:latin typeface="Arial"/>
                <a:ea typeface="Arial"/>
                <a:cs typeface="Arial"/>
                <a:sym typeface="Arial"/>
              </a:rPr>
              <a:t>Design a traffic management system that is affordable for widespread deployment and can be easily scaled or upgraded, incorporating IoT devices for continuous monitoring and control.</a:t>
            </a:r>
            <a:endParaRPr b="0" i="0" sz="16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preencoded.png" id="129" name="Google Shape;129;p1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30" name="Google Shape;130;p18"/>
          <p:cNvSpPr/>
          <p:nvPr/>
        </p:nvSpPr>
        <p:spPr>
          <a:xfrm>
            <a:off x="0" y="0"/>
            <a:ext cx="14630400" cy="8229600"/>
          </a:xfrm>
          <a:prstGeom prst="rect">
            <a:avLst/>
          </a:prstGeom>
          <a:solidFill>
            <a:srgbClr val="252833">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837724" y="2280285"/>
            <a:ext cx="4505920" cy="56328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98AC7"/>
              </a:buClr>
              <a:buSzPts val="3500"/>
              <a:buFont typeface="Lora"/>
              <a:buNone/>
            </a:pPr>
            <a:r>
              <a:rPr b="0" i="0" lang="en-US" sz="3500" u="none" cap="none" strike="noStrike">
                <a:solidFill>
                  <a:srgbClr val="F98AC7"/>
                </a:solidFill>
                <a:latin typeface="Lora"/>
                <a:ea typeface="Lora"/>
                <a:cs typeface="Lora"/>
                <a:sym typeface="Lora"/>
              </a:rPr>
              <a:t>Existing System:</a:t>
            </a:r>
            <a:endParaRPr b="0" i="0" sz="3500" u="none" cap="none" strike="noStrike"/>
          </a:p>
        </p:txBody>
      </p:sp>
      <p:sp>
        <p:nvSpPr>
          <p:cNvPr id="132" name="Google Shape;132;p18"/>
          <p:cNvSpPr/>
          <p:nvPr/>
        </p:nvSpPr>
        <p:spPr>
          <a:xfrm>
            <a:off x="1196697" y="3381970"/>
            <a:ext cx="12595979" cy="2298144"/>
          </a:xfrm>
          <a:prstGeom prst="rect">
            <a:avLst/>
          </a:prstGeom>
          <a:noFill/>
          <a:ln>
            <a:noFill/>
          </a:ln>
        </p:spPr>
        <p:txBody>
          <a:bodyPr anchorCtr="0" anchor="t" bIns="0" lIns="0" spcFirstLastPara="1" rIns="0" wrap="square" tIns="0">
            <a:noAutofit/>
          </a:bodyPr>
          <a:lstStyle/>
          <a:p>
            <a:pPr indent="0" lvl="0" marL="0" marR="0" rtl="0" algn="just">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In the existing traffic management systems, traffic lights operate on a fixed timing mechanism. The signal changes are based on predetermined time intervals regardless of the actual number of vehicles waiting at each lane. Traffic police may manually control the lights during peak hours or special situations, but this process is inefficient, labor-intensive, and prone to human error. Additionally, emergency vehicles often struggle to navigate through traffic as there is no automated mechanism to detect their presence and adjust traffic signals accordingly. Delays in emergency services can result in severe consequences, especially in medical emergencies, fire accidents, and police interventions.</a:t>
            </a:r>
            <a:endParaRPr b="0" i="0" sz="1850" u="none" cap="none" strike="noStrike"/>
          </a:p>
        </p:txBody>
      </p:sp>
      <p:sp>
        <p:nvSpPr>
          <p:cNvPr id="133" name="Google Shape;133;p18"/>
          <p:cNvSpPr/>
          <p:nvPr/>
        </p:nvSpPr>
        <p:spPr>
          <a:xfrm>
            <a:off x="837724" y="3112770"/>
            <a:ext cx="30480" cy="2836545"/>
          </a:xfrm>
          <a:prstGeom prst="rect">
            <a:avLst/>
          </a:prstGeom>
          <a:solidFill>
            <a:srgbClr val="F98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preencoded.png" id="139" name="Google Shape;139;p1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40" name="Google Shape;140;p19"/>
          <p:cNvSpPr/>
          <p:nvPr/>
        </p:nvSpPr>
        <p:spPr>
          <a:xfrm>
            <a:off x="837724" y="1745099"/>
            <a:ext cx="4505920" cy="56328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98AC7"/>
              </a:buClr>
              <a:buSzPts val="3500"/>
              <a:buFont typeface="Lora"/>
              <a:buNone/>
            </a:pPr>
            <a:r>
              <a:rPr b="0" i="0" lang="en-US" sz="3500" u="none" cap="none" strike="noStrike">
                <a:solidFill>
                  <a:srgbClr val="F98AC7"/>
                </a:solidFill>
                <a:latin typeface="Lora"/>
                <a:ea typeface="Lora"/>
                <a:cs typeface="Lora"/>
                <a:sym typeface="Lora"/>
              </a:rPr>
              <a:t>Proposed System:</a:t>
            </a:r>
            <a:endParaRPr b="0" i="0" sz="3500" u="none" cap="none" strike="noStrike"/>
          </a:p>
        </p:txBody>
      </p:sp>
      <p:sp>
        <p:nvSpPr>
          <p:cNvPr id="141" name="Google Shape;141;p19"/>
          <p:cNvSpPr/>
          <p:nvPr/>
        </p:nvSpPr>
        <p:spPr>
          <a:xfrm>
            <a:off x="837724" y="2577584"/>
            <a:ext cx="7468553" cy="1224915"/>
          </a:xfrm>
          <a:prstGeom prst="rect">
            <a:avLst/>
          </a:prstGeom>
          <a:noFill/>
          <a:ln>
            <a:noFill/>
          </a:ln>
        </p:spPr>
        <p:txBody>
          <a:bodyPr anchorCtr="0" anchor="t" bIns="0" lIns="0" spcFirstLastPara="1" rIns="0" wrap="square" tIns="0">
            <a:noAutofit/>
          </a:bodyPr>
          <a:lstStyle/>
          <a:p>
            <a:pPr indent="0" lvl="0" marL="0" marR="0" rtl="0" algn="just">
              <a:lnSpc>
                <a:spcPct val="160000"/>
              </a:lnSpc>
              <a:spcBef>
                <a:spcPts val="0"/>
              </a:spcBef>
              <a:spcAft>
                <a:spcPts val="0"/>
              </a:spcAft>
              <a:buClr>
                <a:srgbClr val="D6E5EF"/>
              </a:buClr>
              <a:buSzPts val="1500"/>
              <a:buFont typeface="Arial"/>
              <a:buNone/>
            </a:pPr>
            <a:r>
              <a:rPr b="0" i="0" lang="en-US" sz="1500" u="none" cap="none" strike="noStrike">
                <a:solidFill>
                  <a:srgbClr val="D6E5EF"/>
                </a:solidFill>
                <a:latin typeface="Arial"/>
                <a:ea typeface="Arial"/>
                <a:cs typeface="Arial"/>
                <a:sym typeface="Arial"/>
              </a:rPr>
              <a:t>The proposed system utilises two IR sensors per lane to estimate vehicle density. If both IR sensors in a lane detect vehicles, it indicates high traffic, prompting the microcontroller to increase the green light duration for that specific lane. This allows more vehicles to pass through and reduces congestion effectively.</a:t>
            </a:r>
            <a:br>
              <a:rPr b="0" i="0" lang="en-US" sz="1500" u="none" cap="none" strike="noStrike">
                <a:solidFill>
                  <a:srgbClr val="D6E5EF"/>
                </a:solidFill>
                <a:latin typeface="Arial"/>
                <a:ea typeface="Arial"/>
                <a:cs typeface="Arial"/>
                <a:sym typeface="Arial"/>
              </a:rPr>
            </a:br>
            <a:endParaRPr b="0" i="0" sz="1500" u="none" cap="none" strike="noStrike"/>
          </a:p>
        </p:txBody>
      </p:sp>
      <p:sp>
        <p:nvSpPr>
          <p:cNvPr id="142" name="Google Shape;142;p19"/>
          <p:cNvSpPr/>
          <p:nvPr/>
        </p:nvSpPr>
        <p:spPr>
          <a:xfrm>
            <a:off x="837724" y="4071699"/>
            <a:ext cx="7468553" cy="1224915"/>
          </a:xfrm>
          <a:prstGeom prst="rect">
            <a:avLst/>
          </a:prstGeom>
          <a:noFill/>
          <a:ln>
            <a:noFill/>
          </a:ln>
        </p:spPr>
        <p:txBody>
          <a:bodyPr anchorCtr="0" anchor="t" bIns="0" lIns="0" spcFirstLastPara="1" rIns="0" wrap="square" tIns="0">
            <a:noAutofit/>
          </a:bodyPr>
          <a:lstStyle/>
          <a:p>
            <a:pPr indent="0" lvl="0" marL="0" marR="0" rtl="0" algn="just">
              <a:lnSpc>
                <a:spcPct val="160000"/>
              </a:lnSpc>
              <a:spcBef>
                <a:spcPts val="0"/>
              </a:spcBef>
              <a:spcAft>
                <a:spcPts val="0"/>
              </a:spcAft>
              <a:buClr>
                <a:srgbClr val="D6E5EF"/>
              </a:buClr>
              <a:buSzPts val="1500"/>
              <a:buFont typeface="Arial"/>
              <a:buNone/>
            </a:pPr>
            <a:r>
              <a:rPr b="0" i="0" lang="en-US" sz="1500" u="none" cap="none" strike="noStrike">
                <a:solidFill>
                  <a:srgbClr val="D6E5EF"/>
                </a:solidFill>
                <a:latin typeface="Arial"/>
                <a:ea typeface="Arial"/>
                <a:cs typeface="Arial"/>
                <a:sym typeface="Arial"/>
              </a:rPr>
              <a:t>To handle emergency vehicles, each is fitted with an RFID tag. An RFID reader installed near the intersection detects the tag as the vehicle approaches. Upon recognizing a valid emergency RFID, the traffic light for that lane immediately turns green, regardless of its previous state. This ensures emergency vehicles get the right of way without delay.</a:t>
            </a:r>
            <a:endParaRPr b="0" i="0" sz="1500" u="none" cap="none" strike="noStrike"/>
          </a:p>
        </p:txBody>
      </p:sp>
      <p:sp>
        <p:nvSpPr>
          <p:cNvPr id="143" name="Google Shape;143;p19"/>
          <p:cNvSpPr/>
          <p:nvPr/>
        </p:nvSpPr>
        <p:spPr>
          <a:xfrm>
            <a:off x="837724" y="5565815"/>
            <a:ext cx="7468553" cy="918686"/>
          </a:xfrm>
          <a:prstGeom prst="rect">
            <a:avLst/>
          </a:prstGeom>
          <a:noFill/>
          <a:ln>
            <a:noFill/>
          </a:ln>
        </p:spPr>
        <p:txBody>
          <a:bodyPr anchorCtr="0" anchor="t" bIns="0" lIns="0" spcFirstLastPara="1" rIns="0" wrap="square" tIns="0">
            <a:noAutofit/>
          </a:bodyPr>
          <a:lstStyle/>
          <a:p>
            <a:pPr indent="0" lvl="0" marL="0" marR="0" rtl="0" algn="just">
              <a:lnSpc>
                <a:spcPct val="160000"/>
              </a:lnSpc>
              <a:spcBef>
                <a:spcPts val="0"/>
              </a:spcBef>
              <a:spcAft>
                <a:spcPts val="0"/>
              </a:spcAft>
              <a:buClr>
                <a:srgbClr val="D6E5EF"/>
              </a:buClr>
              <a:buSzPts val="1500"/>
              <a:buFont typeface="Arial"/>
              <a:buNone/>
            </a:pPr>
            <a:r>
              <a:rPr b="0" i="0" lang="en-US" sz="1500" u="none" cap="none" strike="noStrike">
                <a:solidFill>
                  <a:srgbClr val="D6E5EF"/>
                </a:solidFill>
                <a:latin typeface="Arial"/>
                <a:ea typeface="Arial"/>
                <a:cs typeface="Arial"/>
                <a:sym typeface="Arial"/>
              </a:rPr>
              <a:t>The system is controlled using a microcontroller (like ESP32 or Arduino), and the logic is coded to manage the traffic lights based onsensor input. The entire process is automatic and requires minimal human intervention, leading to efficient and intelligent traffic control.</a:t>
            </a:r>
            <a:endParaRPr b="0" i="0" sz="15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preencoded.png" id="149" name="Google Shape;149;p20"/>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50" name="Google Shape;150;p20"/>
          <p:cNvSpPr/>
          <p:nvPr/>
        </p:nvSpPr>
        <p:spPr>
          <a:xfrm>
            <a:off x="0" y="0"/>
            <a:ext cx="14630400" cy="8229600"/>
          </a:xfrm>
          <a:prstGeom prst="rect">
            <a:avLst/>
          </a:prstGeom>
          <a:solidFill>
            <a:srgbClr val="252833">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837724" y="710803"/>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Modules Used</a:t>
            </a:r>
            <a:endParaRPr b="0" i="0" sz="4400" u="none" cap="none" strike="noStrike"/>
          </a:p>
        </p:txBody>
      </p:sp>
      <p:pic>
        <p:nvPicPr>
          <p:cNvPr descr="preencoded.png" id="152" name="Google Shape;152;p20"/>
          <p:cNvPicPr preferRelativeResize="0"/>
          <p:nvPr/>
        </p:nvPicPr>
        <p:blipFill rotWithShape="1">
          <a:blip r:embed="rId4">
            <a:alphaModFix/>
          </a:blip>
          <a:srcRect b="0" l="0" r="0" t="0"/>
          <a:stretch/>
        </p:blipFill>
        <p:spPr>
          <a:xfrm>
            <a:off x="837724" y="1773793"/>
            <a:ext cx="1196816" cy="1436251"/>
          </a:xfrm>
          <a:prstGeom prst="rect">
            <a:avLst/>
          </a:prstGeom>
          <a:noFill/>
          <a:ln>
            <a:noFill/>
          </a:ln>
        </p:spPr>
      </p:pic>
      <p:sp>
        <p:nvSpPr>
          <p:cNvPr id="153" name="Google Shape;153;p20"/>
          <p:cNvSpPr/>
          <p:nvPr/>
        </p:nvSpPr>
        <p:spPr>
          <a:xfrm>
            <a:off x="2393513" y="2013109"/>
            <a:ext cx="3378756"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Vehicle Detection Module</a:t>
            </a:r>
            <a:endParaRPr b="0" i="0" sz="2200" u="none" cap="none" strike="noStrike"/>
          </a:p>
        </p:txBody>
      </p:sp>
      <p:sp>
        <p:nvSpPr>
          <p:cNvPr id="154" name="Google Shape;154;p20"/>
          <p:cNvSpPr/>
          <p:nvPr/>
        </p:nvSpPr>
        <p:spPr>
          <a:xfrm>
            <a:off x="2393513" y="2508647"/>
            <a:ext cx="1139916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Equipped with 8 IR sensors (2 per lane) to detect short and long vehicle queues.</a:t>
            </a:r>
            <a:endParaRPr b="0" i="0" sz="1850" u="none" cap="none" strike="noStrike"/>
          </a:p>
        </p:txBody>
      </p:sp>
      <p:pic>
        <p:nvPicPr>
          <p:cNvPr descr="preencoded.png" id="155" name="Google Shape;155;p20"/>
          <p:cNvPicPr preferRelativeResize="0"/>
          <p:nvPr/>
        </p:nvPicPr>
        <p:blipFill rotWithShape="1">
          <a:blip r:embed="rId5">
            <a:alphaModFix/>
          </a:blip>
          <a:srcRect b="0" l="0" r="0" t="0"/>
          <a:stretch/>
        </p:blipFill>
        <p:spPr>
          <a:xfrm>
            <a:off x="837724" y="3210044"/>
            <a:ext cx="1196816" cy="1436251"/>
          </a:xfrm>
          <a:prstGeom prst="rect">
            <a:avLst/>
          </a:prstGeom>
          <a:noFill/>
          <a:ln>
            <a:noFill/>
          </a:ln>
        </p:spPr>
      </p:pic>
      <p:sp>
        <p:nvSpPr>
          <p:cNvPr id="156" name="Google Shape;156;p20"/>
          <p:cNvSpPr/>
          <p:nvPr/>
        </p:nvSpPr>
        <p:spPr>
          <a:xfrm>
            <a:off x="2393513" y="3449360"/>
            <a:ext cx="386655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Emergency Vehicle Detection</a:t>
            </a:r>
            <a:endParaRPr b="0" i="0" sz="2200" u="none" cap="none" strike="noStrike"/>
          </a:p>
        </p:txBody>
      </p:sp>
      <p:sp>
        <p:nvSpPr>
          <p:cNvPr id="157" name="Google Shape;157;p20"/>
          <p:cNvSpPr/>
          <p:nvPr/>
        </p:nvSpPr>
        <p:spPr>
          <a:xfrm>
            <a:off x="2393513" y="3944898"/>
            <a:ext cx="1139916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Uses RFID reader and tags to identify emergency vehicles promptly.</a:t>
            </a:r>
            <a:endParaRPr b="0" i="0" sz="1850" u="none" cap="none" strike="noStrike"/>
          </a:p>
        </p:txBody>
      </p:sp>
      <p:pic>
        <p:nvPicPr>
          <p:cNvPr descr="preencoded.png" id="158" name="Google Shape;158;p20"/>
          <p:cNvPicPr preferRelativeResize="0"/>
          <p:nvPr/>
        </p:nvPicPr>
        <p:blipFill rotWithShape="1">
          <a:blip r:embed="rId6">
            <a:alphaModFix/>
          </a:blip>
          <a:srcRect b="0" l="0" r="0" t="0"/>
          <a:stretch/>
        </p:blipFill>
        <p:spPr>
          <a:xfrm>
            <a:off x="837724" y="4646295"/>
            <a:ext cx="1196816" cy="1436251"/>
          </a:xfrm>
          <a:prstGeom prst="rect">
            <a:avLst/>
          </a:prstGeom>
          <a:noFill/>
          <a:ln>
            <a:noFill/>
          </a:ln>
        </p:spPr>
      </p:pic>
      <p:sp>
        <p:nvSpPr>
          <p:cNvPr id="159" name="Google Shape;159;p20"/>
          <p:cNvSpPr/>
          <p:nvPr/>
        </p:nvSpPr>
        <p:spPr>
          <a:xfrm>
            <a:off x="2393513" y="4885611"/>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Control Module</a:t>
            </a:r>
            <a:endParaRPr b="0" i="0" sz="2200" u="none" cap="none" strike="noStrike"/>
          </a:p>
        </p:txBody>
      </p:sp>
      <p:sp>
        <p:nvSpPr>
          <p:cNvPr id="160" name="Google Shape;160;p20"/>
          <p:cNvSpPr/>
          <p:nvPr/>
        </p:nvSpPr>
        <p:spPr>
          <a:xfrm>
            <a:off x="2393513" y="5381149"/>
            <a:ext cx="1139916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ESP32 microcontroller makes decisions and controls the traffic signals automatically.</a:t>
            </a:r>
            <a:endParaRPr b="0" i="0" sz="1850" u="none" cap="none" strike="noStrike"/>
          </a:p>
        </p:txBody>
      </p:sp>
      <p:pic>
        <p:nvPicPr>
          <p:cNvPr descr="preencoded.png" id="161" name="Google Shape;161;p20"/>
          <p:cNvPicPr preferRelativeResize="0"/>
          <p:nvPr/>
        </p:nvPicPr>
        <p:blipFill rotWithShape="1">
          <a:blip r:embed="rId7">
            <a:alphaModFix/>
          </a:blip>
          <a:srcRect b="0" l="0" r="0" t="0"/>
          <a:stretch/>
        </p:blipFill>
        <p:spPr>
          <a:xfrm>
            <a:off x="837724" y="6082546"/>
            <a:ext cx="1196816" cy="1436251"/>
          </a:xfrm>
          <a:prstGeom prst="rect">
            <a:avLst/>
          </a:prstGeom>
          <a:noFill/>
          <a:ln>
            <a:noFill/>
          </a:ln>
        </p:spPr>
      </p:pic>
      <p:sp>
        <p:nvSpPr>
          <p:cNvPr id="162" name="Google Shape;162;p20"/>
          <p:cNvSpPr/>
          <p:nvPr/>
        </p:nvSpPr>
        <p:spPr>
          <a:xfrm>
            <a:off x="2393513" y="6321862"/>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6E5EF"/>
              </a:buClr>
              <a:buSzPts val="2200"/>
              <a:buFont typeface="Lora"/>
              <a:buNone/>
            </a:pPr>
            <a:r>
              <a:rPr b="0" i="0" lang="en-US" sz="2200" u="none" cap="none" strike="noStrike">
                <a:solidFill>
                  <a:srgbClr val="D6E5EF"/>
                </a:solidFill>
                <a:latin typeface="Lora"/>
                <a:ea typeface="Lora"/>
                <a:cs typeface="Lora"/>
                <a:sym typeface="Lora"/>
              </a:rPr>
              <a:t>Output Module</a:t>
            </a:r>
            <a:endParaRPr b="0" i="0" sz="2200" u="none" cap="none" strike="noStrike"/>
          </a:p>
        </p:txBody>
      </p:sp>
      <p:sp>
        <p:nvSpPr>
          <p:cNvPr id="163" name="Google Shape;163;p20"/>
          <p:cNvSpPr/>
          <p:nvPr/>
        </p:nvSpPr>
        <p:spPr>
          <a:xfrm>
            <a:off x="2393513" y="6817400"/>
            <a:ext cx="1139916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6E5EF"/>
              </a:buClr>
              <a:buSzPts val="1850"/>
              <a:buFont typeface="Arial"/>
              <a:buNone/>
            </a:pPr>
            <a:r>
              <a:rPr b="0" i="0" lang="en-US" sz="1850" u="none" cap="none" strike="noStrike">
                <a:solidFill>
                  <a:srgbClr val="D6E5EF"/>
                </a:solidFill>
                <a:latin typeface="Arial"/>
                <a:ea typeface="Arial"/>
                <a:cs typeface="Arial"/>
                <a:sym typeface="Arial"/>
              </a:rPr>
              <a:t>LEDs simulate traffic lights for each lane, displaying the control outputs visually.</a:t>
            </a:r>
            <a:endParaRPr b="0" i="0" sz="18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preencoded.png" id="169" name="Google Shape;169;p21"/>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70" name="Google Shape;170;p21"/>
          <p:cNvSpPr/>
          <p:nvPr/>
        </p:nvSpPr>
        <p:spPr>
          <a:xfrm>
            <a:off x="0" y="0"/>
            <a:ext cx="14630400" cy="8229600"/>
          </a:xfrm>
          <a:prstGeom prst="rect">
            <a:avLst/>
          </a:prstGeom>
          <a:solidFill>
            <a:srgbClr val="252833">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837724" y="1381125"/>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400"/>
              <a:buFont typeface="Lora"/>
              <a:buNone/>
            </a:pPr>
            <a:r>
              <a:rPr b="0" i="0" lang="en-US" sz="4400" u="none" cap="none" strike="noStrike">
                <a:solidFill>
                  <a:srgbClr val="F98AC7"/>
                </a:solidFill>
                <a:latin typeface="Lora"/>
                <a:ea typeface="Lora"/>
                <a:cs typeface="Lora"/>
                <a:sym typeface="Lora"/>
              </a:rPr>
              <a:t>Block Diagram</a:t>
            </a:r>
            <a:endParaRPr b="0" i="0" sz="4400" u="none" cap="none" strike="noStrike"/>
          </a:p>
        </p:txBody>
      </p:sp>
      <p:pic>
        <p:nvPicPr>
          <p:cNvPr descr="preencoded.png" id="172" name="Google Shape;172;p21"/>
          <p:cNvPicPr preferRelativeResize="0"/>
          <p:nvPr/>
        </p:nvPicPr>
        <p:blipFill rotWithShape="1">
          <a:blip r:embed="rId4">
            <a:alphaModFix/>
          </a:blip>
          <a:srcRect b="0" l="0" r="0" t="0"/>
          <a:stretch/>
        </p:blipFill>
        <p:spPr>
          <a:xfrm>
            <a:off x="837724" y="2713315"/>
            <a:ext cx="6185535" cy="3865959"/>
          </a:xfrm>
          <a:prstGeom prst="rect">
            <a:avLst/>
          </a:prstGeom>
          <a:noFill/>
          <a:ln>
            <a:noFill/>
          </a:ln>
        </p:spPr>
      </p:pic>
      <p:sp>
        <p:nvSpPr>
          <p:cNvPr id="173" name="Google Shape;173;p21"/>
          <p:cNvSpPr/>
          <p:nvPr/>
        </p:nvSpPr>
        <p:spPr>
          <a:xfrm>
            <a:off x="7614761" y="2527816"/>
            <a:ext cx="6185535" cy="1532096"/>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6E5EF"/>
              </a:buClr>
              <a:buSzPts val="1850"/>
              <a:buFont typeface="Arial"/>
              <a:buChar char="•"/>
            </a:pPr>
            <a:r>
              <a:rPr b="0" i="0" lang="en-US" sz="1850" u="none" cap="none" strike="noStrike">
                <a:solidFill>
                  <a:srgbClr val="D6E5EF"/>
                </a:solidFill>
                <a:latin typeface="Arial"/>
                <a:ea typeface="Arial"/>
                <a:cs typeface="Arial"/>
                <a:sym typeface="Arial"/>
              </a:rPr>
              <a:t>This block diagram illustrates an ESP32-based smart traffic control system. The microcontroller interfaces with IR sensors for vehicle detection and an RFID reader for authorised vehicle identification. </a:t>
            </a:r>
            <a:endParaRPr b="0" i="0" sz="1850" u="none" cap="none" strike="noStrike"/>
          </a:p>
        </p:txBody>
      </p:sp>
      <p:sp>
        <p:nvSpPr>
          <p:cNvPr id="174" name="Google Shape;174;p21"/>
          <p:cNvSpPr/>
          <p:nvPr/>
        </p:nvSpPr>
        <p:spPr>
          <a:xfrm>
            <a:off x="7614761" y="4413188"/>
            <a:ext cx="6185400" cy="1915200"/>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D6E5EF"/>
              </a:buClr>
              <a:buSzPts val="1850"/>
              <a:buFont typeface="Arial"/>
              <a:buChar char="•"/>
            </a:pPr>
            <a:r>
              <a:rPr b="0" i="0" lang="en-US" sz="1850" u="none" cap="none" strike="noStrike">
                <a:solidFill>
                  <a:srgbClr val="D6E5EF"/>
                </a:solidFill>
                <a:latin typeface="Arial"/>
                <a:ea typeface="Arial"/>
                <a:cs typeface="Arial"/>
                <a:sym typeface="Arial"/>
              </a:rPr>
              <a:t>Based on these inputs, the ESP32 processes the data and controls traffic lights to optimise traffic flow. The entire system is powered by a dedicated power supply unit, creating a complete IoT solution for intelligent traffic management.</a:t>
            </a:r>
            <a:endParaRPr b="0" i="0" sz="18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preencoded.png" id="180" name="Google Shape;180;p22"/>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81" name="Google Shape;181;p22"/>
          <p:cNvSpPr/>
          <p:nvPr/>
        </p:nvSpPr>
        <p:spPr>
          <a:xfrm>
            <a:off x="0" y="0"/>
            <a:ext cx="14630400" cy="8229600"/>
          </a:xfrm>
          <a:prstGeom prst="rect">
            <a:avLst/>
          </a:prstGeom>
          <a:solidFill>
            <a:srgbClr val="252833">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837724" y="689848"/>
            <a:ext cx="5350788" cy="6687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8AC7"/>
              </a:buClr>
              <a:buSzPts val="4200"/>
              <a:buFont typeface="Lora"/>
              <a:buNone/>
            </a:pPr>
            <a:r>
              <a:rPr b="0" i="0" lang="en-US" sz="4200" u="none" cap="none" strike="noStrike">
                <a:solidFill>
                  <a:srgbClr val="F98AC7"/>
                </a:solidFill>
                <a:latin typeface="Lora"/>
                <a:ea typeface="Lora"/>
                <a:cs typeface="Lora"/>
                <a:sym typeface="Lora"/>
              </a:rPr>
              <a:t>Advantages</a:t>
            </a:r>
            <a:endParaRPr b="0" i="0" sz="4200" u="none" cap="none" strike="noStrike"/>
          </a:p>
        </p:txBody>
      </p:sp>
      <p:sp>
        <p:nvSpPr>
          <p:cNvPr id="183" name="Google Shape;183;p22"/>
          <p:cNvSpPr/>
          <p:nvPr/>
        </p:nvSpPr>
        <p:spPr>
          <a:xfrm>
            <a:off x="837724" y="1699736"/>
            <a:ext cx="6363772" cy="1289447"/>
          </a:xfrm>
          <a:prstGeom prst="roundRect">
            <a:avLst>
              <a:gd fmla="val 2645"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065133" y="1927146"/>
            <a:ext cx="3309699"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b="0" i="0" lang="en-US" sz="2100" u="none" cap="none" strike="noStrike">
                <a:solidFill>
                  <a:srgbClr val="D6E5EF"/>
                </a:solidFill>
                <a:latin typeface="Lora"/>
                <a:ea typeface="Lora"/>
                <a:cs typeface="Lora"/>
                <a:sym typeface="Lora"/>
              </a:rPr>
              <a:t>Real-time traffic detection</a:t>
            </a:r>
            <a:endParaRPr b="0" i="0" sz="2100" u="none" cap="none" strike="noStrike"/>
          </a:p>
        </p:txBody>
      </p:sp>
      <p:sp>
        <p:nvSpPr>
          <p:cNvPr id="185" name="Google Shape;185;p22"/>
          <p:cNvSpPr/>
          <p:nvPr/>
        </p:nvSpPr>
        <p:spPr>
          <a:xfrm>
            <a:off x="1065133" y="2397919"/>
            <a:ext cx="5908953" cy="36385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IR sensors enhance traffic efficiency.</a:t>
            </a:r>
            <a:endParaRPr b="0" i="0" sz="1750" u="none" cap="none" strike="noStrike"/>
          </a:p>
        </p:txBody>
      </p:sp>
      <p:sp>
        <p:nvSpPr>
          <p:cNvPr id="186" name="Google Shape;186;p22"/>
          <p:cNvSpPr/>
          <p:nvPr/>
        </p:nvSpPr>
        <p:spPr>
          <a:xfrm>
            <a:off x="7428905" y="1699736"/>
            <a:ext cx="6363772" cy="1289447"/>
          </a:xfrm>
          <a:prstGeom prst="roundRect">
            <a:avLst>
              <a:gd fmla="val 2645"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7656314" y="1927146"/>
            <a:ext cx="2762012"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b="0" i="0" lang="en-US" sz="2100" u="none" cap="none" strike="noStrike">
                <a:solidFill>
                  <a:srgbClr val="D6E5EF"/>
                </a:solidFill>
                <a:latin typeface="Lora"/>
                <a:ea typeface="Lora"/>
                <a:cs typeface="Lora"/>
                <a:sym typeface="Lora"/>
              </a:rPr>
              <a:t>Dynamic signal timing</a:t>
            </a:r>
            <a:endParaRPr b="0" i="0" sz="2100" u="none" cap="none" strike="noStrike"/>
          </a:p>
        </p:txBody>
      </p:sp>
      <p:sp>
        <p:nvSpPr>
          <p:cNvPr id="188" name="Google Shape;188;p22"/>
          <p:cNvSpPr/>
          <p:nvPr/>
        </p:nvSpPr>
        <p:spPr>
          <a:xfrm>
            <a:off x="7656314" y="2397919"/>
            <a:ext cx="5908953" cy="36385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Improves vehicle flow and reduces wait times.</a:t>
            </a:r>
            <a:endParaRPr b="0" i="0" sz="1750" u="none" cap="none" strike="noStrike"/>
          </a:p>
        </p:txBody>
      </p:sp>
      <p:sp>
        <p:nvSpPr>
          <p:cNvPr id="189" name="Google Shape;189;p22"/>
          <p:cNvSpPr/>
          <p:nvPr/>
        </p:nvSpPr>
        <p:spPr>
          <a:xfrm>
            <a:off x="837724" y="3216592"/>
            <a:ext cx="6363772" cy="1289447"/>
          </a:xfrm>
          <a:prstGeom prst="roundRect">
            <a:avLst>
              <a:gd fmla="val 2645"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65133" y="3444002"/>
            <a:ext cx="3900964"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b="0" i="0" lang="en-US" sz="2100" u="none" cap="none" strike="noStrike">
                <a:solidFill>
                  <a:srgbClr val="D6E5EF"/>
                </a:solidFill>
                <a:latin typeface="Lora"/>
                <a:ea typeface="Lora"/>
                <a:cs typeface="Lora"/>
                <a:sym typeface="Lora"/>
              </a:rPr>
              <a:t>Priority for emergency vehicles</a:t>
            </a:r>
            <a:endParaRPr b="0" i="0" sz="2100" u="none" cap="none" strike="noStrike"/>
          </a:p>
        </p:txBody>
      </p:sp>
      <p:sp>
        <p:nvSpPr>
          <p:cNvPr id="191" name="Google Shape;191;p22"/>
          <p:cNvSpPr/>
          <p:nvPr/>
        </p:nvSpPr>
        <p:spPr>
          <a:xfrm>
            <a:off x="1065133" y="3914775"/>
            <a:ext cx="5908953" cy="36385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RFID ensures quick and safe passage.</a:t>
            </a:r>
            <a:endParaRPr b="0" i="0" sz="1750" u="none" cap="none" strike="noStrike"/>
          </a:p>
        </p:txBody>
      </p:sp>
      <p:sp>
        <p:nvSpPr>
          <p:cNvPr id="192" name="Google Shape;192;p22"/>
          <p:cNvSpPr/>
          <p:nvPr/>
        </p:nvSpPr>
        <p:spPr>
          <a:xfrm>
            <a:off x="7428905" y="3216592"/>
            <a:ext cx="6363772" cy="1289447"/>
          </a:xfrm>
          <a:prstGeom prst="roundRect">
            <a:avLst>
              <a:gd fmla="val 2645"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7656314" y="3444002"/>
            <a:ext cx="3546515"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b="0" i="0" lang="en-US" sz="2100" u="none" cap="none" strike="noStrike">
                <a:solidFill>
                  <a:srgbClr val="D6E5EF"/>
                </a:solidFill>
                <a:latin typeface="Lora"/>
                <a:ea typeface="Lora"/>
                <a:cs typeface="Lora"/>
                <a:sym typeface="Lora"/>
              </a:rPr>
              <a:t>Minimal human intervention</a:t>
            </a:r>
            <a:endParaRPr b="0" i="0" sz="2100" u="none" cap="none" strike="noStrike"/>
          </a:p>
        </p:txBody>
      </p:sp>
      <p:sp>
        <p:nvSpPr>
          <p:cNvPr id="194" name="Google Shape;194;p22"/>
          <p:cNvSpPr/>
          <p:nvPr/>
        </p:nvSpPr>
        <p:spPr>
          <a:xfrm>
            <a:off x="7656314" y="3914775"/>
            <a:ext cx="5908953" cy="36385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Reduces errors and increases reliability.</a:t>
            </a:r>
            <a:endParaRPr b="0" i="0" sz="1750" u="none" cap="none" strike="noStrike"/>
          </a:p>
        </p:txBody>
      </p:sp>
      <p:sp>
        <p:nvSpPr>
          <p:cNvPr id="195" name="Google Shape;195;p22"/>
          <p:cNvSpPr/>
          <p:nvPr/>
        </p:nvSpPr>
        <p:spPr>
          <a:xfrm>
            <a:off x="837724" y="4733449"/>
            <a:ext cx="6363772" cy="1289447"/>
          </a:xfrm>
          <a:prstGeom prst="roundRect">
            <a:avLst>
              <a:gd fmla="val 2645"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1065133" y="4960858"/>
            <a:ext cx="4377928"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b="0" i="0" lang="en-US" sz="2100" u="none" cap="none" strike="noStrike">
                <a:solidFill>
                  <a:srgbClr val="D6E5EF"/>
                </a:solidFill>
                <a:latin typeface="Lora"/>
                <a:ea typeface="Lora"/>
                <a:cs typeface="Lora"/>
                <a:sym typeface="Lora"/>
              </a:rPr>
              <a:t>Energy-efficient and cost-effective</a:t>
            </a:r>
            <a:endParaRPr b="0" i="0" sz="2100" u="none" cap="none" strike="noStrike"/>
          </a:p>
        </p:txBody>
      </p:sp>
      <p:sp>
        <p:nvSpPr>
          <p:cNvPr id="197" name="Google Shape;197;p22"/>
          <p:cNvSpPr/>
          <p:nvPr/>
        </p:nvSpPr>
        <p:spPr>
          <a:xfrm>
            <a:off x="1065133" y="5431631"/>
            <a:ext cx="5908953" cy="36385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Lower energy use and implementation costs.</a:t>
            </a:r>
            <a:endParaRPr b="0" i="0" sz="1750" u="none" cap="none" strike="noStrike"/>
          </a:p>
        </p:txBody>
      </p:sp>
      <p:sp>
        <p:nvSpPr>
          <p:cNvPr id="198" name="Google Shape;198;p22"/>
          <p:cNvSpPr/>
          <p:nvPr/>
        </p:nvSpPr>
        <p:spPr>
          <a:xfrm>
            <a:off x="7428905" y="4733449"/>
            <a:ext cx="6363772" cy="1289447"/>
          </a:xfrm>
          <a:prstGeom prst="roundRect">
            <a:avLst>
              <a:gd fmla="val 2645"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7656314" y="4960858"/>
            <a:ext cx="2827853"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b="0" i="0" lang="en-US" sz="2100" u="none" cap="none" strike="noStrike">
                <a:solidFill>
                  <a:srgbClr val="D6E5EF"/>
                </a:solidFill>
                <a:latin typeface="Lora"/>
                <a:ea typeface="Lora"/>
                <a:cs typeface="Lora"/>
                <a:sym typeface="Lora"/>
              </a:rPr>
              <a:t>Scalable and adaptable</a:t>
            </a:r>
            <a:endParaRPr b="0" i="0" sz="2100" u="none" cap="none" strike="noStrike"/>
          </a:p>
        </p:txBody>
      </p:sp>
      <p:sp>
        <p:nvSpPr>
          <p:cNvPr id="200" name="Google Shape;200;p22"/>
          <p:cNvSpPr/>
          <p:nvPr/>
        </p:nvSpPr>
        <p:spPr>
          <a:xfrm>
            <a:off x="7656314" y="5431631"/>
            <a:ext cx="5908953" cy="36385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Ready for future smart city integration.</a:t>
            </a:r>
            <a:endParaRPr b="0" i="0" sz="1750" u="none" cap="none" strike="noStrike"/>
          </a:p>
        </p:txBody>
      </p:sp>
      <p:sp>
        <p:nvSpPr>
          <p:cNvPr id="201" name="Google Shape;201;p22"/>
          <p:cNvSpPr/>
          <p:nvPr/>
        </p:nvSpPr>
        <p:spPr>
          <a:xfrm>
            <a:off x="837724" y="6250305"/>
            <a:ext cx="6363772" cy="1289447"/>
          </a:xfrm>
          <a:prstGeom prst="roundRect">
            <a:avLst>
              <a:gd fmla="val 2645"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1065133" y="6477714"/>
            <a:ext cx="5008245"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b="0" i="0" lang="en-US" sz="2100" u="none" cap="none" strike="noStrike">
                <a:solidFill>
                  <a:srgbClr val="D6E5EF"/>
                </a:solidFill>
                <a:latin typeface="Lora"/>
                <a:ea typeface="Lora"/>
                <a:cs typeface="Lora"/>
                <a:sym typeface="Lora"/>
              </a:rPr>
              <a:t>Reduces fuel consumption and pollution</a:t>
            </a:r>
            <a:endParaRPr b="0" i="0" sz="2100" u="none" cap="none" strike="noStrike"/>
          </a:p>
        </p:txBody>
      </p:sp>
      <p:sp>
        <p:nvSpPr>
          <p:cNvPr id="203" name="Google Shape;203;p22"/>
          <p:cNvSpPr/>
          <p:nvPr/>
        </p:nvSpPr>
        <p:spPr>
          <a:xfrm>
            <a:off x="1065133" y="6948488"/>
            <a:ext cx="5908953" cy="36385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Less idle time cuts emissions.</a:t>
            </a:r>
            <a:endParaRPr b="0" i="0" sz="1750" u="none" cap="none" strike="noStrike"/>
          </a:p>
        </p:txBody>
      </p:sp>
      <p:sp>
        <p:nvSpPr>
          <p:cNvPr id="204" name="Google Shape;204;p22"/>
          <p:cNvSpPr/>
          <p:nvPr/>
        </p:nvSpPr>
        <p:spPr>
          <a:xfrm>
            <a:off x="7428905" y="6250305"/>
            <a:ext cx="6363772" cy="1289447"/>
          </a:xfrm>
          <a:prstGeom prst="roundRect">
            <a:avLst>
              <a:gd fmla="val 2645" name="adj"/>
            </a:avLst>
          </a:prstGeom>
          <a:solidFill>
            <a:srgbClr val="44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7656314" y="6477714"/>
            <a:ext cx="4442460"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6E5EF"/>
              </a:buClr>
              <a:buSzPts val="2100"/>
              <a:buFont typeface="Lora"/>
              <a:buNone/>
            </a:pPr>
            <a:r>
              <a:rPr b="0" i="0" lang="en-US" sz="2100" u="none" cap="none" strike="noStrike">
                <a:solidFill>
                  <a:srgbClr val="D6E5EF"/>
                </a:solidFill>
                <a:latin typeface="Lora"/>
                <a:ea typeface="Lora"/>
                <a:cs typeface="Lora"/>
                <a:sym typeface="Lora"/>
              </a:rPr>
              <a:t>Improves emergency response time</a:t>
            </a:r>
            <a:endParaRPr b="0" i="0" sz="2100" u="none" cap="none" strike="noStrike"/>
          </a:p>
        </p:txBody>
      </p:sp>
      <p:sp>
        <p:nvSpPr>
          <p:cNvPr id="206" name="Google Shape;206;p22"/>
          <p:cNvSpPr/>
          <p:nvPr/>
        </p:nvSpPr>
        <p:spPr>
          <a:xfrm>
            <a:off x="7656314" y="6948488"/>
            <a:ext cx="5908953" cy="36385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6E5EF"/>
              </a:buClr>
              <a:buSzPts val="1750"/>
              <a:buFont typeface="Arial"/>
              <a:buNone/>
            </a:pPr>
            <a:r>
              <a:rPr b="0" i="0" lang="en-US" sz="1750" u="none" cap="none" strike="noStrike">
                <a:solidFill>
                  <a:srgbClr val="D6E5EF"/>
                </a:solidFill>
                <a:latin typeface="Arial"/>
                <a:ea typeface="Arial"/>
                <a:cs typeface="Arial"/>
                <a:sym typeface="Arial"/>
              </a:rPr>
              <a:t>Potentially saves lives in critical moments.</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